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  <p:sldMasterId id="2147483738" r:id="rId5"/>
  </p:sldMasterIdLst>
  <p:notesMasterIdLst>
    <p:notesMasterId r:id="rId31"/>
  </p:notesMasterIdLst>
  <p:sldIdLst>
    <p:sldId id="305" r:id="rId6"/>
    <p:sldId id="274" r:id="rId7"/>
    <p:sldId id="540" r:id="rId8"/>
    <p:sldId id="535" r:id="rId9"/>
    <p:sldId id="328" r:id="rId10"/>
    <p:sldId id="542" r:id="rId11"/>
    <p:sldId id="513" r:id="rId12"/>
    <p:sldId id="538" r:id="rId13"/>
    <p:sldId id="267" r:id="rId14"/>
    <p:sldId id="537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26" r:id="rId29"/>
    <p:sldId id="532" r:id="rId30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FB5CC"/>
    <a:srgbClr val="33CCCC"/>
    <a:srgbClr val="FDE000"/>
    <a:srgbClr val="1095A8"/>
    <a:srgbClr val="409E64"/>
    <a:srgbClr val="31579D"/>
    <a:srgbClr val="C11C3F"/>
    <a:srgbClr val="452F89"/>
    <a:srgbClr val="118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 autoAdjust="0"/>
    <p:restoredTop sz="92188" autoAdjust="0"/>
  </p:normalViewPr>
  <p:slideViewPr>
    <p:cSldViewPr snapToGrid="0">
      <p:cViewPr varScale="1">
        <p:scale>
          <a:sx n="32" d="100"/>
          <a:sy n="32" d="100"/>
        </p:scale>
        <p:origin x="1260" y="72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915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3508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6790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14572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20391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18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E7B69-BB3D-4E8F-B81D-85BE6C6809F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5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97152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49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39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521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005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35575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672660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016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96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6774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78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850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690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162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597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 dirty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10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1199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66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1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19/03/2025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31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A39AD-7D8F-72E5-5101-6C93C0C2D611}"/>
              </a:ext>
            </a:extLst>
          </p:cNvPr>
          <p:cNvSpPr txBox="1">
            <a:spLocks/>
          </p:cNvSpPr>
          <p:nvPr/>
        </p:nvSpPr>
        <p:spPr bwMode="auto">
          <a:xfrm>
            <a:off x="13013267" y="3564406"/>
            <a:ext cx="11099800" cy="358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Aft>
                <a:spcPts val="750"/>
              </a:spcAft>
              <a:buNone/>
            </a:pPr>
            <a:r>
              <a:rPr lang="es-ES" sz="9000" b="1" i="0" dirty="0">
                <a:effectLst/>
                <a:latin typeface="Roboto" panose="02000000000000000000" pitchFamily="2" charset="0"/>
              </a:rPr>
              <a:t>Diplomado en</a:t>
            </a:r>
          </a:p>
          <a:p>
            <a:pPr algn="l">
              <a:spcAft>
                <a:spcPts val="750"/>
              </a:spcAft>
              <a:buNone/>
            </a:pPr>
            <a:r>
              <a:rPr lang="es-ES" sz="9000" b="1" i="0" dirty="0">
                <a:effectLst/>
                <a:latin typeface="Roboto" panose="02000000000000000000" pitchFamily="2" charset="0"/>
              </a:rPr>
              <a:t>Métodos Estadísticos para el Análisis de Datos</a:t>
            </a:r>
          </a:p>
          <a:p>
            <a:pPr algn="l">
              <a:spcAft>
                <a:spcPts val="750"/>
              </a:spcAft>
              <a:buNone/>
            </a:pPr>
            <a:r>
              <a:rPr lang="es-ES" sz="5400" b="1" dirty="0">
                <a:latin typeface="Roboto" panose="02000000000000000000" pitchFamily="2" charset="0"/>
              </a:rPr>
              <a:t>Dirección de educación continua</a:t>
            </a:r>
            <a:endParaRPr lang="es-ES" sz="5400" b="1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81AB835-A851-5E14-4319-26EC3806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33" y="2064880"/>
            <a:ext cx="9981602" cy="658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88B0C-C057-1327-B852-2F1626BD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281" y="769163"/>
            <a:ext cx="19912719" cy="1162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 final de la clase de hoy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3BB8FC3-0EA0-5FC9-E45D-777BDCCE3FE2}"/>
              </a:ext>
            </a:extLst>
          </p:cNvPr>
          <p:cNvSpPr txBox="1">
            <a:spLocks/>
          </p:cNvSpPr>
          <p:nvPr/>
        </p:nvSpPr>
        <p:spPr>
          <a:xfrm>
            <a:off x="857225" y="3709125"/>
            <a:ext cx="15079462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_tradnl" dirty="0"/>
              <a:t>Podremos traducir tareas simples a algoritmos computacionales.</a:t>
            </a:r>
          </a:p>
          <a:p>
            <a:endParaRPr lang="es-ES_tradnl" dirty="0"/>
          </a:p>
          <a:p>
            <a:r>
              <a:rPr lang="es-ES_tradnl" dirty="0"/>
              <a:t>Podremos ejecutar instrucciones simples en Python que involucran elementos básicos de sintaxis del lenguaje.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Hoy comenzamos a programar. Vamos a entender ahora sí más en detalle Python, y a comenzar a pensar cómo piensan los computadores.</a:t>
            </a:r>
          </a:p>
        </p:txBody>
      </p:sp>
    </p:spTree>
    <p:extLst>
      <p:ext uri="{BB962C8B-B14F-4D97-AF65-F5344CB8AC3E}">
        <p14:creationId xmlns:p14="http://schemas.microsoft.com/office/powerpoint/2010/main" val="397818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266455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Pensamiento algorítmico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71219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Lenguajes de programación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4301173"/>
            <a:ext cx="18055590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Los lenguajes tienen semántica y sintaxis.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La semántica de un lenguaje de programación es la instrucción que queremos que ejecute</a:t>
            </a:r>
          </a:p>
          <a:p>
            <a:r>
              <a:rPr lang="es-ES" sz="4800" dirty="0">
                <a:latin typeface="Lato" panose="020F0502020204030203" pitchFamily="34" charset="0"/>
              </a:rPr>
              <a:t>La sintaxis es la forma correcta de escribir esas instrucciones.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Si no seguimos la sintaxis adecuada, en Python nos va a aparecer un error (esto pasa </a:t>
            </a:r>
            <a:r>
              <a:rPr lang="es-ES" sz="4800" b="1" dirty="0">
                <a:latin typeface="Lato" panose="020F0502020204030203" pitchFamily="34" charset="0"/>
              </a:rPr>
              <a:t>todo</a:t>
            </a:r>
            <a:r>
              <a:rPr lang="es-ES" sz="4800" dirty="0">
                <a:latin typeface="Lato" panose="020F0502020204030203" pitchFamily="34" charset="0"/>
              </a:rPr>
              <a:t> el tiempo).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0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7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¿Cómo se prepara el chocolate?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¿</a:t>
            </a:r>
            <a:r>
              <a:rPr lang="es-ES" sz="4800" dirty="0">
                <a:latin typeface="Lato" panose="020F0502020204030203" pitchFamily="34" charset="0"/>
              </a:rPr>
              <a:t>Cómo llegar de donde están hasta la cocina de su casa</a:t>
            </a:r>
            <a:r>
              <a:rPr lang="es-CO" sz="4800" dirty="0">
                <a:latin typeface="Lato" panose="020F0502020204030203" pitchFamily="34" charset="0"/>
              </a:rPr>
              <a:t>?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Anótenlo en el chat por unos minutos.</a:t>
            </a:r>
          </a:p>
          <a:p>
            <a:pPr marL="0" indent="0">
              <a:buNone/>
            </a:pPr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0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Comandos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1704974" y="3469436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ES" dirty="0"/>
              <a:t>Todo lenguaje tiene operaciones básicas:</a:t>
            </a:r>
          </a:p>
          <a:p>
            <a:endParaRPr lang="es-ES" dirty="0"/>
          </a:p>
          <a:p>
            <a:r>
              <a:rPr lang="es-ES" dirty="0"/>
              <a:t>Encender la estufa</a:t>
            </a:r>
          </a:p>
          <a:p>
            <a:r>
              <a:rPr lang="es-ES" dirty="0"/>
              <a:t>Apagar la estufa</a:t>
            </a:r>
          </a:p>
          <a:p>
            <a:r>
              <a:rPr lang="es-ES" dirty="0"/>
              <a:t>Verter el agua</a:t>
            </a:r>
          </a:p>
          <a:p>
            <a:r>
              <a:rPr lang="es-ES" dirty="0"/>
              <a:t>Aplicar la barra de chocolate</a:t>
            </a:r>
          </a:p>
          <a:p>
            <a:endParaRPr lang="es-CO" sz="4800" dirty="0"/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26" name="Picture 2" descr="Chocolatera Vital 2 litros – UrbanChef Store">
            <a:extLst>
              <a:ext uri="{FF2B5EF4-FFF2-40B4-BE49-F238E27FC236}">
                <a16:creationId xmlns:a16="http://schemas.microsoft.com/office/drawing/2014/main" id="{576630FE-6FBA-9578-4FAA-EA1C3FEE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734" y="3469436"/>
            <a:ext cx="72009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34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36" y="4237966"/>
            <a:ext cx="9963150" cy="634294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¿Cómo se diferencia la instrucción de ir a la cocina si definimos una operación básica como: ?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</a:rPr>
              <a:t>Dar un paso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Ir hasta la ubicación _____</a:t>
            </a: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5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Ejemplos de "operaciones" básicas, y no tan básicas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30" y="3909287"/>
            <a:ext cx="17182556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Mostrar algo en la pantalla</a:t>
            </a:r>
          </a:p>
          <a:p>
            <a:r>
              <a:rPr lang="es-ES" sz="4800" dirty="0">
                <a:latin typeface="Lato" panose="020F0502020204030203" pitchFamily="34" charset="0"/>
              </a:rPr>
              <a:t>Sumar dos números</a:t>
            </a:r>
          </a:p>
          <a:p>
            <a:r>
              <a:rPr lang="es-ES" sz="4800" dirty="0">
                <a:latin typeface="Lato" panose="020F0502020204030203" pitchFamily="34" charset="0"/>
              </a:rPr>
              <a:t>Guardar información en una "cajita"</a:t>
            </a:r>
          </a:p>
          <a:p>
            <a:r>
              <a:rPr lang="es-ES" sz="4800" dirty="0">
                <a:latin typeface="Lato" panose="020F0502020204030203" pitchFamily="34" charset="0"/>
              </a:rPr>
              <a:t>Consultar qué información hay en la "cajita“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</a:rPr>
              <a:t>Cuando trabajamos con datos:</a:t>
            </a:r>
          </a:p>
          <a:p>
            <a:r>
              <a:rPr lang="es-ES" sz="4800" dirty="0">
                <a:latin typeface="Lato" panose="020F0502020204030203" pitchFamily="34" charset="0"/>
              </a:rPr>
              <a:t>Mostrar un histograma con una columna</a:t>
            </a:r>
          </a:p>
          <a:p>
            <a:r>
              <a:rPr lang="es-ES" sz="4800" dirty="0">
                <a:latin typeface="Lato" panose="020F0502020204030203" pitchFamily="34" charset="0"/>
              </a:rPr>
              <a:t>Modificar todos los valores de una columna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  <a:p>
            <a:endParaRPr lang="es-CO" sz="4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5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637270" cy="45259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Tienen una base de datos con las edades de las personas</a:t>
            </a:r>
          </a:p>
          <a:p>
            <a:pPr>
              <a:lnSpc>
                <a:spcPct val="150000"/>
              </a:lnSpc>
            </a:pPr>
            <a:r>
              <a:rPr lang="es-ES" sz="4800" dirty="0">
                <a:latin typeface="Lato" panose="020F0502020204030203" pitchFamily="34" charset="0"/>
              </a:rPr>
              <a:t>Describa en palabras el paso a paso que usaría para crear una columna de Rango de edad: "1 a 10", "11 a 20", "21 a 30" ...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82C96E-ED82-4BC8-E1EF-2B1025A35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544"/>
              </p:ext>
            </p:extLst>
          </p:nvPr>
        </p:nvGraphicFramePr>
        <p:xfrm>
          <a:off x="14271171" y="4366487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14819922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Almacenamiento de la información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6" y="2852220"/>
            <a:ext cx="14819923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Cómo piensan los computadores </a:t>
            </a:r>
          </a:p>
        </p:txBody>
      </p:sp>
    </p:spTree>
    <p:extLst>
      <p:ext uri="{BB962C8B-B14F-4D97-AF65-F5344CB8AC3E}">
        <p14:creationId xmlns:p14="http://schemas.microsoft.com/office/powerpoint/2010/main" val="3691687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“Cajitas”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738" y="3843973"/>
            <a:ext cx="8966291" cy="4525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Python podemos almacenar información en "variables":</a:t>
            </a:r>
          </a:p>
          <a:p>
            <a:endParaRPr lang="es-ES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Tamaño de la muestra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Título del gráfico</a:t>
            </a:r>
          </a:p>
          <a:p>
            <a:pPr lvl="1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Número de categorías de edad</a:t>
            </a:r>
          </a:p>
          <a:p>
            <a:pPr marL="0" indent="0">
              <a:buNone/>
            </a:pPr>
            <a:endParaRPr lang="es-ES" sz="4800" dirty="0">
              <a:latin typeface="Lato" panose="020F0502020204030203" pitchFamily="34" charset="0"/>
            </a:endParaRPr>
          </a:p>
        </p:txBody>
      </p:sp>
      <p:pic>
        <p:nvPicPr>
          <p:cNvPr id="2054" name="Picture 6" descr="Python Variables (With Examples)">
            <a:extLst>
              <a:ext uri="{FF2B5EF4-FFF2-40B4-BE49-F238E27FC236}">
                <a16:creationId xmlns:a16="http://schemas.microsoft.com/office/drawing/2014/main" id="{39B941C5-C2EB-4C53-429E-86196B42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008" y="4107498"/>
            <a:ext cx="12500600" cy="42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3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857470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Contenido</a:t>
            </a:r>
          </a:p>
        </p:txBody>
      </p:sp>
      <p:cxnSp>
        <p:nvCxnSpPr>
          <p:cNvPr id="10" name="Conector recto 9"/>
          <p:cNvCxnSpPr>
            <a:cxnSpLocks/>
          </p:cNvCxnSpPr>
          <p:nvPr/>
        </p:nvCxnSpPr>
        <p:spPr>
          <a:xfrm>
            <a:off x="3750111" y="4227369"/>
            <a:ext cx="0" cy="7995111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84496" y="4892357"/>
            <a:ext cx="503867" cy="501578"/>
          </a:xfrm>
          <a:prstGeom prst="ellipse">
            <a:avLst/>
          </a:prstGeom>
          <a:solidFill>
            <a:srgbClr val="0080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57095" y="4743343"/>
            <a:ext cx="1129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Introducción al curso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257095" y="10906232"/>
            <a:ext cx="889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Al cuaderno de Python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23498" y="5847390"/>
            <a:ext cx="11262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Pensamiento algorítmico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Semántica de la programación</a:t>
            </a:r>
          </a:p>
          <a:p>
            <a:pPr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CO" sz="4000" dirty="0">
                <a:latin typeface="Lato" panose="020F0502020204030203" pitchFamily="34" charset="0"/>
              </a:rPr>
              <a:t>Operaciones básicas de un lenguaje </a:t>
            </a:r>
          </a:p>
          <a:p>
            <a:pPr>
              <a:defRPr/>
            </a:pPr>
            <a:endParaRPr lang="es-CO" sz="4800" dirty="0">
              <a:latin typeface="Lato" panose="020F0502020204030203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484496" y="5973865"/>
            <a:ext cx="503867" cy="501578"/>
          </a:xfrm>
          <a:prstGeom prst="ellipse">
            <a:avLst/>
          </a:prstGeom>
          <a:solidFill>
            <a:srgbClr val="0080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484496" y="11070941"/>
            <a:ext cx="503867" cy="501578"/>
          </a:xfrm>
          <a:prstGeom prst="ellipse">
            <a:avLst/>
          </a:prstGeom>
          <a:solidFill>
            <a:srgbClr val="0080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285669" y="8253904"/>
            <a:ext cx="1305584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Almacenamiento de información en Python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Variables y estructuras de datos</a:t>
            </a:r>
          </a:p>
          <a:p>
            <a:pPr marL="28575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4000" dirty="0">
                <a:latin typeface="Lato" panose="020F0502020204030203" pitchFamily="34" charset="0"/>
              </a:rPr>
              <a:t>Columnas de pandas</a:t>
            </a:r>
          </a:p>
        </p:txBody>
      </p:sp>
      <p:sp>
        <p:nvSpPr>
          <p:cNvPr id="19" name="Elipse 18"/>
          <p:cNvSpPr/>
          <p:nvPr/>
        </p:nvSpPr>
        <p:spPr>
          <a:xfrm>
            <a:off x="3484496" y="8418614"/>
            <a:ext cx="503867" cy="501578"/>
          </a:xfrm>
          <a:prstGeom prst="ellipse">
            <a:avLst/>
          </a:prstGeom>
          <a:solidFill>
            <a:srgbClr val="0080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Otras formas de almacenar datos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1" dirty="0"/>
              <a:t>Listas: </a:t>
            </a:r>
            <a:r>
              <a:rPr lang="es-ES" dirty="0"/>
              <a:t>consultamos el elemento en la posición indicada</a:t>
            </a:r>
          </a:p>
          <a:p>
            <a:pPr lvl="1"/>
            <a:r>
              <a:rPr lang="es-ES" dirty="0"/>
              <a:t>[1, 5, 7, 6, ]</a:t>
            </a:r>
          </a:p>
          <a:p>
            <a:r>
              <a:rPr lang="es-ES" b="1" dirty="0"/>
              <a:t>Tuplas: </a:t>
            </a:r>
            <a:r>
              <a:rPr lang="es-ES" dirty="0"/>
              <a:t>están ordenadas y no son modificables</a:t>
            </a:r>
          </a:p>
          <a:p>
            <a:pPr lvl="1"/>
            <a:r>
              <a:rPr lang="es-ES" dirty="0"/>
              <a:t>(24, 56, 21)</a:t>
            </a:r>
          </a:p>
          <a:p>
            <a:r>
              <a:rPr lang="es-ES" b="1" dirty="0"/>
              <a:t>Sets (conjuntos): </a:t>
            </a:r>
            <a:r>
              <a:rPr lang="es-ES" dirty="0"/>
              <a:t>no tienen orden, podemos hacer cosas como "Hacer tal cosa para todo elemento del conjunto"</a:t>
            </a:r>
          </a:p>
          <a:p>
            <a:pPr lvl="1"/>
            <a:r>
              <a:rPr lang="es-ES" dirty="0"/>
              <a:t>{64, 45, 78}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Nota 1: Python cuenta desde 0.</a:t>
            </a:r>
          </a:p>
          <a:p>
            <a:pPr lvl="1"/>
            <a:r>
              <a:rPr lang="es-ES" dirty="0"/>
              <a:t>Nota 2: Podemos almacenar textos, caracteres, números..</a:t>
            </a:r>
          </a:p>
        </p:txBody>
      </p:sp>
    </p:spTree>
    <p:extLst>
      <p:ext uri="{BB962C8B-B14F-4D97-AF65-F5344CB8AC3E}">
        <p14:creationId xmlns:p14="http://schemas.microsoft.com/office/powerpoint/2010/main" val="360092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320981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Columnas de Pandas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355C44-3197-8A08-33AF-12C03D3A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758" y="3129871"/>
            <a:ext cx="13133071" cy="45259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analítica también les decimos variables (pero son diferentes).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usar la columna entera, indicamos el nombre de la columna: ej. Edad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elegir datos puntuales de estas columnas indicamos el nombre de la columna, y si cumple alguna condición: ej. Todas las filas de la columna Edad que son mayores a 50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CA2B774-E51A-B82C-6FBA-969DF0EF4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793221"/>
              </p:ext>
            </p:extLst>
          </p:nvPr>
        </p:nvGraphicFramePr>
        <p:xfrm>
          <a:off x="15773400" y="4069080"/>
          <a:ext cx="8033657" cy="5577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08514">
                  <a:extLst>
                    <a:ext uri="{9D8B030D-6E8A-4147-A177-3AD203B41FA5}">
                      <a16:colId xmlns:a16="http://schemas.microsoft.com/office/drawing/2014/main" val="199954554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223671063"/>
                    </a:ext>
                  </a:extLst>
                </a:gridCol>
                <a:gridCol w="3265714">
                  <a:extLst>
                    <a:ext uri="{9D8B030D-6E8A-4147-A177-3AD203B41FA5}">
                      <a16:colId xmlns:a16="http://schemas.microsoft.com/office/drawing/2014/main" val="87023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9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600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Esteban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Patricia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7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3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4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Simón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4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0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22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Ejercicio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90F05AB-A589-7C78-778B-A765032FF91C}"/>
              </a:ext>
            </a:extLst>
          </p:cNvPr>
          <p:cNvSpPr txBox="1">
            <a:spLocks/>
          </p:cNvSpPr>
          <p:nvPr/>
        </p:nvSpPr>
        <p:spPr>
          <a:xfrm>
            <a:off x="2228850" y="2999242"/>
            <a:ext cx="12238264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b="0" dirty="0"/>
              <a:t>Ejecuten en su cabeza el siguiente programa: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Pedro es 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La edad de Matías es 5 años mayor que Pedro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Sume la edad de Pedro y la de Matías.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Agréguele 3 veces a esa suma, el valor de 2.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b="0" dirty="0"/>
              <a:t>Si el resultado es mayor que 10 divídalo a la mitad.</a:t>
            </a:r>
          </a:p>
          <a:p>
            <a:r>
              <a:rPr lang="es-ES" b="0" dirty="0"/>
              <a:t>*Indique en el chat el resultado.</a:t>
            </a:r>
          </a:p>
        </p:txBody>
      </p:sp>
    </p:spTree>
    <p:extLst>
      <p:ext uri="{BB962C8B-B14F-4D97-AF65-F5344CB8AC3E}">
        <p14:creationId xmlns:p14="http://schemas.microsoft.com/office/powerpoint/2010/main" val="83167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7182556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000000"/>
                </a:solidFill>
                <a:latin typeface="Lato" panose="020F0502020204030203" pitchFamily="34" charset="0"/>
              </a:rPr>
              <a:t>Más o menos se vería así en Python</a:t>
            </a:r>
            <a:endParaRPr lang="es-CO" sz="72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40413F-086D-5901-C8AC-2325F59F0042}"/>
              </a:ext>
            </a:extLst>
          </p:cNvPr>
          <p:cNvSpPr txBox="1">
            <a:spLocks/>
          </p:cNvSpPr>
          <p:nvPr/>
        </p:nvSpPr>
        <p:spPr>
          <a:xfrm>
            <a:off x="3554730" y="3745934"/>
            <a:ext cx="18039806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ES" dirty="0" err="1"/>
              <a:t>EdadDePedro</a:t>
            </a:r>
            <a:r>
              <a:rPr lang="es-ES" dirty="0"/>
              <a:t> = 10</a:t>
            </a:r>
          </a:p>
          <a:p>
            <a:r>
              <a:rPr lang="es-ES" dirty="0" err="1"/>
              <a:t>EdadDeMatías</a:t>
            </a:r>
            <a:r>
              <a:rPr lang="es-ES" dirty="0"/>
              <a:t> = </a:t>
            </a:r>
            <a:r>
              <a:rPr lang="es-ES" dirty="0" err="1"/>
              <a:t>EdadDePedro</a:t>
            </a:r>
            <a:r>
              <a:rPr lang="es-ES" dirty="0"/>
              <a:t> + 5</a:t>
            </a:r>
          </a:p>
          <a:p>
            <a:r>
              <a:rPr lang="es-ES" dirty="0" err="1"/>
              <a:t>LaSuma</a:t>
            </a:r>
            <a:r>
              <a:rPr lang="es-ES" dirty="0"/>
              <a:t> = </a:t>
            </a:r>
            <a:r>
              <a:rPr lang="es-ES" dirty="0" err="1"/>
              <a:t>EdadDePedro</a:t>
            </a:r>
            <a:r>
              <a:rPr lang="es-ES" dirty="0"/>
              <a:t> + </a:t>
            </a:r>
            <a:r>
              <a:rPr lang="es-ES" dirty="0" err="1"/>
              <a:t>EdadDeMatías</a:t>
            </a:r>
            <a:r>
              <a:rPr lang="es-ES" dirty="0"/>
              <a:t> 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 err="1"/>
              <a:t>LaSuma</a:t>
            </a:r>
            <a:r>
              <a:rPr lang="es-ES" dirty="0"/>
              <a:t> = </a:t>
            </a:r>
            <a:r>
              <a:rPr lang="es-ES" dirty="0" err="1"/>
              <a:t>LaSuma</a:t>
            </a:r>
            <a:r>
              <a:rPr lang="es-ES" dirty="0"/>
              <a:t> + 2</a:t>
            </a:r>
          </a:p>
          <a:p>
            <a:r>
              <a:rPr lang="es-ES" dirty="0"/>
              <a:t>El resultado: ¿La suma es mayor que 10?, a bueno, dividamos entre 2</a:t>
            </a:r>
          </a:p>
          <a:p>
            <a:r>
              <a:rPr lang="es-ES" dirty="0"/>
              <a:t>Muéstrelo en la pantalla</a:t>
            </a:r>
          </a:p>
        </p:txBody>
      </p:sp>
    </p:spTree>
    <p:extLst>
      <p:ext uri="{BB962C8B-B14F-4D97-AF65-F5344CB8AC3E}">
        <p14:creationId xmlns:p14="http://schemas.microsoft.com/office/powerpoint/2010/main" val="209912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F73D-8194-76D5-F5E8-6116BF15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25" y="745331"/>
            <a:ext cx="8417404" cy="18672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7200" b="1" dirty="0">
                <a:solidFill>
                  <a:srgbClr val="000000"/>
                </a:solidFill>
                <a:latin typeface="Lato" panose="020F0502020204030203" pitchFamily="34" charset="0"/>
              </a:rPr>
              <a:t>Con todo esto…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BD4697-54AE-7D56-FBD9-CE2A545A8653}"/>
              </a:ext>
            </a:extLst>
          </p:cNvPr>
          <p:cNvSpPr txBox="1">
            <a:spLocks/>
          </p:cNvSpPr>
          <p:nvPr/>
        </p:nvSpPr>
        <p:spPr>
          <a:xfrm>
            <a:off x="13650684" y="2612571"/>
            <a:ext cx="10243457" cy="4691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371600" lvl="1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endParaRPr lang="es-ES_tradnl" dirty="0"/>
          </a:p>
          <a:p>
            <a:r>
              <a:rPr lang="es-ES_tradnl" dirty="0"/>
              <a:t>1. Pensamos </a:t>
            </a:r>
            <a:r>
              <a:rPr lang="es-ES_tradnl" b="1" dirty="0"/>
              <a:t>como un computador</a:t>
            </a:r>
            <a:r>
              <a:rPr lang="es-ES_tradnl" dirty="0"/>
              <a:t>: en términos de repeticiones, operaciones básicas y preguntas lógicas.</a:t>
            </a:r>
          </a:p>
          <a:p>
            <a:endParaRPr lang="es-ES_tradnl" dirty="0"/>
          </a:p>
          <a:p>
            <a:r>
              <a:rPr lang="es-ES_tradnl" dirty="0"/>
              <a:t>2. Tenemos una noción de cómo almacena Python información. Distinguimos entre </a:t>
            </a:r>
            <a:r>
              <a:rPr lang="es-ES_tradnl" b="1" dirty="0"/>
              <a:t>variables</a:t>
            </a:r>
            <a:r>
              <a:rPr lang="es-ES_tradnl" dirty="0"/>
              <a:t> o </a:t>
            </a:r>
            <a:r>
              <a:rPr lang="es-ES_tradnl" b="1" dirty="0"/>
              <a:t>estructuras de datos</a:t>
            </a:r>
            <a:r>
              <a:rPr lang="es-ES_tradnl" dirty="0"/>
              <a:t>; y </a:t>
            </a:r>
            <a:r>
              <a:rPr lang="es-ES_tradnl" b="1" dirty="0"/>
              <a:t>columnas de pandas</a:t>
            </a:r>
            <a:r>
              <a:rPr lang="es-ES_tradnl" dirty="0"/>
              <a:t>, para cuando trabajamos con datos.</a:t>
            </a:r>
          </a:p>
        </p:txBody>
      </p:sp>
    </p:spTree>
    <p:extLst>
      <p:ext uri="{BB962C8B-B14F-4D97-AF65-F5344CB8AC3E}">
        <p14:creationId xmlns:p14="http://schemas.microsoft.com/office/powerpoint/2010/main" val="257722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„Poner una cita aqui“">
            <a:extLst>
              <a:ext uri="{FF2B5EF4-FFF2-40B4-BE49-F238E27FC236}">
                <a16:creationId xmlns:a16="http://schemas.microsoft.com/office/drawing/2014/main" id="{787E65E4-F968-954C-B499-A2382C3D8263}"/>
              </a:ext>
            </a:extLst>
          </p:cNvPr>
          <p:cNvSpPr txBox="1">
            <a:spLocks/>
          </p:cNvSpPr>
          <p:nvPr/>
        </p:nvSpPr>
        <p:spPr>
          <a:xfrm>
            <a:off x="0" y="1972749"/>
            <a:ext cx="24344812" cy="1422402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10800" b="1" dirty="0">
                <a:latin typeface="Lato" panose="020F0502020204030203" pitchFamily="34" charset="0"/>
                <a:sym typeface="Helvetica Light"/>
              </a:rPr>
              <a:t>¡Gracias!</a:t>
            </a:r>
          </a:p>
        </p:txBody>
      </p:sp>
      <p:sp>
        <p:nvSpPr>
          <p:cNvPr id="9" name="„Poner una cita aqui“">
            <a:extLst>
              <a:ext uri="{FF2B5EF4-FFF2-40B4-BE49-F238E27FC236}">
                <a16:creationId xmlns:a16="http://schemas.microsoft.com/office/drawing/2014/main" id="{41F5A08A-858B-774B-BE5B-2CEEC17C2118}"/>
              </a:ext>
            </a:extLst>
          </p:cNvPr>
          <p:cNvSpPr txBox="1">
            <a:spLocks/>
          </p:cNvSpPr>
          <p:nvPr/>
        </p:nvSpPr>
        <p:spPr>
          <a:xfrm>
            <a:off x="39188" y="3671888"/>
            <a:ext cx="24344812" cy="755136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1" u="none" strike="noStrike" cap="none" spc="0" normalizeH="0" baseline="0">
                <a:ln>
                  <a:noFill/>
                </a:ln>
                <a:solidFill>
                  <a:srgbClr val="08B4CB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5400" b="1" dirty="0">
                <a:latin typeface="Lato" panose="020F0502020204030203" pitchFamily="34" charset="0"/>
                <a:sym typeface="Helvetica Light"/>
              </a:rPr>
              <a:t>Aprendiendo juntos a lo largo de la Vida</a:t>
            </a:r>
          </a:p>
        </p:txBody>
      </p:sp>
    </p:spTree>
    <p:extLst>
      <p:ext uri="{BB962C8B-B14F-4D97-AF65-F5344CB8AC3E}">
        <p14:creationId xmlns:p14="http://schemas.microsoft.com/office/powerpoint/2010/main" val="37537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0402-031B-DE8F-A8EB-3181E16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730" y="1451610"/>
            <a:ext cx="12203430" cy="1143000"/>
          </a:xfrm>
        </p:spPr>
        <p:txBody>
          <a:bodyPr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Por medio de los datos…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6F62-26B5-2B73-484A-7BFFBE51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729" y="3494314"/>
            <a:ext cx="18978699" cy="73805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han reducido las tasas de mortalidad en partos dramáticamente.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Se puede mejorar la productividad en sectores como agrícola y en procesos industriales.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Son más eficaces las intervenciones en política pública. Tienen más impacto.</a:t>
            </a:r>
          </a:p>
          <a:p>
            <a:pPr>
              <a:lnSpc>
                <a:spcPct val="150000"/>
              </a:lnSpc>
            </a:pPr>
            <a:r>
              <a:rPr lang="es-CO" sz="4800" dirty="0">
                <a:latin typeface="Lato" panose="020F0502020204030203" pitchFamily="34" charset="0"/>
              </a:rPr>
              <a:t>Nunca en la historia de la humanidad se había registrado y almacenado tanta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18870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328FE-BCE2-896D-4393-6422ECDC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1436370"/>
            <a:ext cx="1078611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Primero una conversación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03DC12-C4D7-E3D2-192F-442F8648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5021739"/>
            <a:ext cx="996315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CO" sz="4800" dirty="0">
                <a:latin typeface="Lato" panose="020F0502020204030203" pitchFamily="34" charset="0"/>
              </a:rPr>
              <a:t>¿Qué expectativas tienen del curso?</a:t>
            </a:r>
          </a:p>
          <a:p>
            <a:r>
              <a:rPr lang="es-CO" sz="4800" dirty="0">
                <a:latin typeface="Lato" panose="020F0502020204030203" pitchFamily="34" charset="0"/>
              </a:rPr>
              <a:t>¿Tienen algunos temas de aplicación de interés?</a:t>
            </a:r>
          </a:p>
          <a:p>
            <a:r>
              <a:rPr lang="es-CO" sz="4800" dirty="0">
                <a:latin typeface="Lato" panose="020F0502020204030203" pitchFamily="34" charset="0"/>
              </a:rPr>
              <a:t>¿A qué se dedican?</a:t>
            </a:r>
          </a:p>
        </p:txBody>
      </p:sp>
    </p:spTree>
    <p:extLst>
      <p:ext uri="{BB962C8B-B14F-4D97-AF65-F5344CB8AC3E}">
        <p14:creationId xmlns:p14="http://schemas.microsoft.com/office/powerpoint/2010/main" val="37193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357360" y="304053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lnSpc>
                <a:spcPct val="100000"/>
              </a:lnSpc>
            </a:pPr>
            <a:r>
              <a:rPr lang="es-CO" dirty="0"/>
              <a:t>Vamos a </a:t>
            </a:r>
            <a:r>
              <a:rPr lang="es-CO" u="sng" dirty="0"/>
              <a:t>trabajar con computadores</a:t>
            </a:r>
            <a:r>
              <a:rPr lang="es-CO" dirty="0"/>
              <a:t>.</a:t>
            </a:r>
          </a:p>
          <a:p>
            <a:pPr>
              <a:lnSpc>
                <a:spcPct val="100000"/>
              </a:lnSpc>
            </a:pPr>
            <a:r>
              <a:rPr lang="es-CO" dirty="0"/>
              <a:t>Vamos a afinar nuestras habilidades para darles instrucciones precisas y poder emplear datos.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Vamos a </a:t>
            </a:r>
            <a:r>
              <a:rPr lang="es-CO" sz="4800" u="sng" dirty="0"/>
              <a:t>explorar datos para estudiar las historias que nos cuentan</a:t>
            </a:r>
            <a:r>
              <a:rPr lang="es-CO" sz="4800" dirty="0"/>
              <a:t>. Detallaremos las herramientas que nos permiten ponerles lupa.</a:t>
            </a:r>
          </a:p>
          <a:p>
            <a:pPr>
              <a:lnSpc>
                <a:spcPct val="100000"/>
              </a:lnSpc>
            </a:pPr>
            <a:r>
              <a:rPr lang="es-CO" sz="4800" dirty="0"/>
              <a:t>Miraremos hacia el pasado para buscar indicios.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154A77E-E603-D491-CB2B-1121EF50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3" y="3462973"/>
            <a:ext cx="7218814" cy="7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279F52-545C-2C53-AEDF-56063609FF93}"/>
              </a:ext>
            </a:extLst>
          </p:cNvPr>
          <p:cNvSpPr txBox="1">
            <a:spLocks/>
          </p:cNvSpPr>
          <p:nvPr/>
        </p:nvSpPr>
        <p:spPr>
          <a:xfrm>
            <a:off x="1704974" y="1070610"/>
            <a:ext cx="136874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828800">
              <a:lnSpc>
                <a:spcPct val="90000"/>
              </a:lnSpc>
              <a:spcBef>
                <a:spcPct val="0"/>
              </a:spcBef>
              <a:buNone/>
              <a:defRPr sz="7200" b="1">
                <a:solidFill>
                  <a:srgbClr val="000000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s-CO" dirty="0"/>
              <a:t>El recorrido de este curso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E8A44-8CE3-E531-91D1-40542F502885}"/>
              </a:ext>
            </a:extLst>
          </p:cNvPr>
          <p:cNvSpPr txBox="1">
            <a:spLocks/>
          </p:cNvSpPr>
          <p:nvPr/>
        </p:nvSpPr>
        <p:spPr>
          <a:xfrm>
            <a:off x="9494519" y="3893979"/>
            <a:ext cx="11795760" cy="452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s-CO" sz="4800" dirty="0"/>
              <a:t>Vamos a </a:t>
            </a:r>
            <a:r>
              <a:rPr lang="es-CO" sz="4800" u="sng" dirty="0"/>
              <a:t>comenzar a ver hacia el futuro</a:t>
            </a:r>
            <a:r>
              <a:rPr lang="es-CO" sz="4800" dirty="0"/>
              <a:t>. Comenzaremos a pensar en qué podemos decir a partir de los datos del pasado, con una confiabilidad deseable.</a:t>
            </a:r>
          </a:p>
          <a:p>
            <a:r>
              <a:rPr lang="es-CO" sz="4800" dirty="0"/>
              <a:t>Vamos a trabajar los anteriores temas empleando </a:t>
            </a:r>
            <a:r>
              <a:rPr lang="es-CO" sz="4800" u="sng" dirty="0"/>
              <a:t>bases de datos gigantes</a:t>
            </a:r>
            <a:r>
              <a:rPr lang="es-CO" sz="4800" dirty="0"/>
              <a:t>. Aprenderemos que necesitamos más que nuestro computador.</a:t>
            </a:r>
          </a:p>
          <a:p>
            <a:pPr marL="0" indent="0">
              <a:lnSpc>
                <a:spcPct val="150000"/>
              </a:lnSpc>
              <a:buNone/>
            </a:pPr>
            <a:endParaRPr lang="es-CO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FFEC61-4CA5-3F48-0FAF-62136B5D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4" y="3230880"/>
            <a:ext cx="6663288" cy="6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FAB2-A06B-C9DB-577B-75F627B6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877" y="3671369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Nos organizamos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E001-D6BF-E072-E085-9CEBEA421E78}"/>
              </a:ext>
            </a:extLst>
          </p:cNvPr>
          <p:cNvSpPr txBox="1">
            <a:spLocks/>
          </p:cNvSpPr>
          <p:nvPr/>
        </p:nvSpPr>
        <p:spPr>
          <a:xfrm>
            <a:off x="1867877" y="285222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>
                <a:latin typeface="Lato" panose="020F0502020204030203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5pPr>
            <a:lvl6pPr marL="50292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8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0" indent="0">
              <a:buNone/>
            </a:pPr>
            <a:r>
              <a:rPr lang="es-CO" dirty="0"/>
              <a:t>La estructura del curso</a:t>
            </a:r>
          </a:p>
        </p:txBody>
      </p:sp>
    </p:spTree>
    <p:extLst>
      <p:ext uri="{BB962C8B-B14F-4D97-AF65-F5344CB8AC3E}">
        <p14:creationId xmlns:p14="http://schemas.microsoft.com/office/powerpoint/2010/main" val="279490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F9AAD8-3197-6724-9D92-106B8422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678" y="1333046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Estructura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A3972B-9D6F-B938-C8A1-71E353C9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573009"/>
            <a:ext cx="10210800" cy="452596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s-ES" sz="4800" dirty="0">
                <a:latin typeface="Lato" panose="020F0502020204030203" pitchFamily="34" charset="0"/>
              </a:rPr>
              <a:t>Tenemos 120 horas de clase en sesiones sincrónicas.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ES" sz="4800" dirty="0">
                <a:latin typeface="Lato" panose="020F0502020204030203" pitchFamily="34" charset="0"/>
              </a:rPr>
              <a:t>El curso está organizado en clases de 3 horas para completarse en 14 semanas.</a:t>
            </a:r>
          </a:p>
          <a:p>
            <a:endParaRPr lang="es-ES" sz="4800" dirty="0">
              <a:latin typeface="Lato" panose="020F0502020204030203" pitchFamily="34" charset="0"/>
            </a:endParaRPr>
          </a:p>
          <a:p>
            <a:r>
              <a:rPr lang="es-CO" sz="4800" dirty="0">
                <a:latin typeface="Lato" panose="020F0502020204030203" pitchFamily="34" charset="0"/>
              </a:rPr>
              <a:t>Durante cada clase tendremos un break de 15 minutos.</a:t>
            </a:r>
          </a:p>
        </p:txBody>
      </p:sp>
    </p:spTree>
    <p:extLst>
      <p:ext uri="{BB962C8B-B14F-4D97-AF65-F5344CB8AC3E}">
        <p14:creationId xmlns:p14="http://schemas.microsoft.com/office/powerpoint/2010/main" val="38742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amples of jupyterlab workspaces in single document and multiple document workspaces">
            <a:extLst>
              <a:ext uri="{FF2B5EF4-FFF2-40B4-BE49-F238E27FC236}">
                <a16:creationId xmlns:a16="http://schemas.microsoft.com/office/drawing/2014/main" id="{7D3E97AE-AE61-FFA6-C510-3F688F0C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3804215"/>
            <a:ext cx="13990319" cy="991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0904D689-4D0D-A4F6-F65E-C3E24741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89" y="2476046"/>
            <a:ext cx="2498626" cy="11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roject Jupyter - Wikipedia">
            <a:extLst>
              <a:ext uri="{FF2B5EF4-FFF2-40B4-BE49-F238E27FC236}">
                <a16:creationId xmlns:a16="http://schemas.microsoft.com/office/drawing/2014/main" id="{375EF51D-7B8F-7910-7325-BAA765D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808" y="2360359"/>
            <a:ext cx="1641190" cy="19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64E59A-B29B-4D7A-00A5-B2750A17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925" y="876474"/>
            <a:ext cx="9658351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Usaremos en el curso</a:t>
            </a:r>
          </a:p>
        </p:txBody>
      </p:sp>
    </p:spTree>
    <p:extLst>
      <p:ext uri="{BB962C8B-B14F-4D97-AF65-F5344CB8AC3E}">
        <p14:creationId xmlns:p14="http://schemas.microsoft.com/office/powerpoint/2010/main" val="252806847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1_EDCO">
  <a:themeElements>
    <a:clrScheme name="Personalizados 1">
      <a:dk1>
        <a:srgbClr val="000000"/>
      </a:dk1>
      <a:lt1>
        <a:srgbClr val="FFFFFF"/>
      </a:lt1>
      <a:dk2>
        <a:srgbClr val="FCDF00"/>
      </a:dk2>
      <a:lt2>
        <a:srgbClr val="FEFFFE"/>
      </a:lt2>
      <a:accent1>
        <a:srgbClr val="08B4CB"/>
      </a:accent1>
      <a:accent2>
        <a:srgbClr val="FED300"/>
      </a:accent2>
      <a:accent3>
        <a:srgbClr val="D5D5D5"/>
      </a:accent3>
      <a:accent4>
        <a:srgbClr val="755C3A"/>
      </a:accent4>
      <a:accent5>
        <a:srgbClr val="69C8E1"/>
      </a:accent5>
      <a:accent6>
        <a:srgbClr val="FAE75E"/>
      </a:accent6>
      <a:hlink>
        <a:srgbClr val="0CB3CC"/>
      </a:hlink>
      <a:folHlink>
        <a:srgbClr val="0B96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EDCO_PPT_Plantilla" id="{CA5D9FD5-4D9B-5B47-ADED-CF38F76108C7}" vid="{91930CCC-F250-4B48-8686-D5000609D98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8331</TotalTime>
  <Words>1020</Words>
  <Application>Microsoft Office PowerPoint</Application>
  <PresentationFormat>Personalizado</PresentationFormat>
  <Paragraphs>168</Paragraphs>
  <Slides>25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Lato</vt:lpstr>
      <vt:lpstr>Roboto</vt:lpstr>
      <vt:lpstr>EDCO</vt:lpstr>
      <vt:lpstr>1_EDCO</vt:lpstr>
      <vt:lpstr>Presentación de PowerPoint</vt:lpstr>
      <vt:lpstr>Presentación de PowerPoint</vt:lpstr>
      <vt:lpstr>Por medio de los datos…</vt:lpstr>
      <vt:lpstr>Primero una conversación</vt:lpstr>
      <vt:lpstr>Presentación de PowerPoint</vt:lpstr>
      <vt:lpstr>Presentación de PowerPoint</vt:lpstr>
      <vt:lpstr>Nos organizamos</vt:lpstr>
      <vt:lpstr>Estructura</vt:lpstr>
      <vt:lpstr>Usaremos en el curso</vt:lpstr>
      <vt:lpstr>Al final de la clase de hoy</vt:lpstr>
      <vt:lpstr>Pensamiento algorítmico</vt:lpstr>
      <vt:lpstr>Lenguajes de programación</vt:lpstr>
      <vt:lpstr>Ejercicio</vt:lpstr>
      <vt:lpstr>Presentación de PowerPoint</vt:lpstr>
      <vt:lpstr>Ejercicio</vt:lpstr>
      <vt:lpstr>Ejemplos de "operaciones" básicas, y no tan básicas en Python</vt:lpstr>
      <vt:lpstr>Ejercicio</vt:lpstr>
      <vt:lpstr>Almacenamiento de la información</vt:lpstr>
      <vt:lpstr>“Cajitas”</vt:lpstr>
      <vt:lpstr>Otras formas de almacenar datos</vt:lpstr>
      <vt:lpstr>Columnas de Pandas</vt:lpstr>
      <vt:lpstr>Ejercicio</vt:lpstr>
      <vt:lpstr>Más o menos se vería así en Python</vt:lpstr>
      <vt:lpstr>Con todo esto…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Nib 1</cp:lastModifiedBy>
  <cp:revision>269</cp:revision>
  <dcterms:created xsi:type="dcterms:W3CDTF">2019-09-16T13:50:46Z</dcterms:created>
  <dcterms:modified xsi:type="dcterms:W3CDTF">2025-03-19T22:47:22Z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